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84" r:id="rId7"/>
    <p:sldId id="261" r:id="rId8"/>
    <p:sldId id="285" r:id="rId9"/>
    <p:sldId id="269" r:id="rId10"/>
    <p:sldId id="286" r:id="rId11"/>
    <p:sldId id="283" r:id="rId12"/>
  </p:sldIdLst>
  <p:sldSz cx="12192000" cy="6858000"/>
  <p:notesSz cx="6858000" cy="9144000"/>
  <p:embeddedFontLst>
    <p:embeddedFont>
      <p:font typeface="等线" panose="02010600030101010101" pitchFamily="2" charset="-122"/>
      <p:regular r:id="rId14"/>
      <p:bold r:id="rId15"/>
    </p:embeddedFont>
    <p:embeddedFont>
      <p:font typeface="微软雅黑" panose="020B0503020204020204" pitchFamily="34" charset="-122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 showGuides="1">
      <p:cViewPr varScale="1">
        <p:scale>
          <a:sx n="79" d="100"/>
          <a:sy n="79" d="100"/>
        </p:scale>
        <p:origin x="20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70ED30-E26A-4A1E-B925-1BAC53CF83C5}" type="datetimeFigureOut">
              <a:rPr lang="zh-CN" altLang="en-US" smtClean="0"/>
              <a:t>2025/1/2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846ADD-9D02-4126-9624-2779A5F228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846ADD-9D02-4126-9624-2779A5F228BE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036035" y="1961768"/>
            <a:ext cx="8119929" cy="2627671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495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基于stm32的智能家庭健康监测系统设计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285762" y="4495718"/>
            <a:ext cx="3135630" cy="51686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400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汇报人</a:t>
            </a:r>
            <a:r>
              <a:rPr lang="en-US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zh-CN" altLang="en-US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陈玄</a:t>
            </a:r>
            <a:endParaRPr lang="en-US" sz="2400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190801" y="5410200"/>
            <a:ext cx="3135630" cy="51686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2025-01-03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29106"/>
            <a:ext cx="2242423" cy="223317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477000" y="4569484"/>
            <a:ext cx="2590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zh-CN" altLang="en-US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指导教师</a:t>
            </a:r>
            <a:r>
              <a:rPr lang="en-US" altLang="zh-CN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zh-CN" altLang="en-US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王武</a:t>
            </a:r>
            <a:endParaRPr lang="en-US" altLang="zh-CN" sz="2400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altLang="zh-CN" sz="3000" b="1" dirty="0" err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研究方法</a:t>
            </a:r>
            <a:endParaRPr lang="en-US" altLang="zh-CN" sz="3000" b="1" dirty="0">
              <a:solidFill>
                <a:schemeClr val="dk2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42495" y="1676400"/>
            <a:ext cx="2932366" cy="490252"/>
          </a:xfrm>
          <a:prstGeom prst="rect">
            <a:avLst/>
          </a:prstGeom>
        </p:spPr>
        <p:txBody>
          <a:bodyPr vert="horz" wrap="square" lIns="66008" tIns="33052" rIns="66008" bIns="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325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资料收集与分析</a:t>
            </a:r>
            <a:endParaRPr lang="en-US" sz="2325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03455" y="2246748"/>
            <a:ext cx="2932366" cy="833152"/>
          </a:xfrm>
          <a:prstGeom prst="rect">
            <a:avLst/>
          </a:prstGeom>
        </p:spPr>
        <p:txBody>
          <a:bodyPr vert="horz" wrap="square" lIns="66008" tIns="33052" rIns="66008" bIns="0" rtlCol="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25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深入查阅相关文献与案例，全面剖析现有技术优劣，为系统技术选型（含传感器与通信协议）提供坚实可靠的参考依据</a:t>
            </a:r>
            <a:r>
              <a:rPr 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5" name="TextBox 7"/>
          <p:cNvSpPr txBox="1"/>
          <p:nvPr/>
        </p:nvSpPr>
        <p:spPr>
          <a:xfrm>
            <a:off x="430303" y="3656668"/>
            <a:ext cx="2932366" cy="490252"/>
          </a:xfrm>
          <a:prstGeom prst="rect">
            <a:avLst/>
          </a:prstGeom>
        </p:spPr>
        <p:txBody>
          <a:bodyPr vert="horz" wrap="square" lIns="66008" tIns="33052" rIns="66008" bIns="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325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实验研究</a:t>
            </a:r>
            <a:endParaRPr lang="en-US" sz="2325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TextBox 8"/>
          <p:cNvSpPr txBox="1"/>
          <p:nvPr/>
        </p:nvSpPr>
        <p:spPr>
          <a:xfrm>
            <a:off x="476023" y="4292872"/>
            <a:ext cx="2932366" cy="833152"/>
          </a:xfrm>
          <a:prstGeom prst="rect">
            <a:avLst/>
          </a:prstGeom>
        </p:spPr>
        <p:txBody>
          <a:bodyPr vert="horz" wrap="square" lIns="66008" tIns="33052" rIns="66008" bIns="0" rtlCol="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25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搭建实验环境，利用万用表、示波器、逻辑分析仪等测试传感器工作状态，分析数据采集的稳定性和准确性，验证软硬件功能</a:t>
            </a:r>
            <a:r>
              <a:rPr 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7" name="TextBox 5"/>
          <p:cNvSpPr txBox="1"/>
          <p:nvPr/>
        </p:nvSpPr>
        <p:spPr>
          <a:xfrm>
            <a:off x="8317807" y="1714008"/>
            <a:ext cx="2932366" cy="490252"/>
          </a:xfrm>
          <a:prstGeom prst="rect">
            <a:avLst/>
          </a:prstGeom>
        </p:spPr>
        <p:txBody>
          <a:bodyPr vert="horz" wrap="square" lIns="66008" tIns="33052" rIns="66008" bIns="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325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迭代开发</a:t>
            </a:r>
            <a:endParaRPr lang="en-US" sz="2325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8342191" y="2246748"/>
            <a:ext cx="2932366" cy="833152"/>
          </a:xfrm>
          <a:prstGeom prst="rect">
            <a:avLst/>
          </a:prstGeom>
        </p:spPr>
        <p:txBody>
          <a:bodyPr vert="horz" wrap="square" lIns="66008" tIns="33052" rIns="66008" bIns="0" rtlCol="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25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分阶段设计与优化系统，先完成单一模块驱动，再逐步整合其他模块，每阶段都经过反复测试与改进，确保模块间协同工作</a:t>
            </a:r>
            <a:r>
              <a:rPr 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23" name="TextBox 9"/>
          <p:cNvSpPr txBox="1"/>
          <p:nvPr/>
        </p:nvSpPr>
        <p:spPr>
          <a:xfrm>
            <a:off x="8229600" y="3656668"/>
            <a:ext cx="2932366" cy="490252"/>
          </a:xfrm>
          <a:prstGeom prst="rect">
            <a:avLst/>
          </a:prstGeom>
        </p:spPr>
        <p:txBody>
          <a:bodyPr vert="horz" wrap="square" lIns="66008" tIns="33052" rIns="66008" bIns="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325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验证测试</a:t>
            </a:r>
            <a:endParaRPr lang="en-US" sz="2325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4" name="TextBox 10"/>
          <p:cNvSpPr txBox="1"/>
          <p:nvPr/>
        </p:nvSpPr>
        <p:spPr>
          <a:xfrm>
            <a:off x="8229600" y="4310840"/>
            <a:ext cx="2932366" cy="833152"/>
          </a:xfrm>
          <a:prstGeom prst="rect">
            <a:avLst/>
          </a:prstGeom>
        </p:spPr>
        <p:txBody>
          <a:bodyPr vert="horz" wrap="square" lIns="66008" tIns="33052" rIns="66008" bIns="0" rtlCol="0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25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模拟真实家庭环境，全面测试系统在健康数据采集、环境数据采集及控方面的效能，并根据测试反馈优化系统交互界面与功能</a:t>
            </a:r>
            <a:r>
              <a:rPr 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149" y="1123374"/>
            <a:ext cx="4611252" cy="461125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09800" y="2988782"/>
            <a:ext cx="7837618" cy="1649151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 fontScale="62500" lnSpcReduction="20000"/>
          </a:bodyPr>
          <a:lstStyle/>
          <a:p>
            <a:pPr algn="ctr">
              <a:lnSpc>
                <a:spcPct val="96000"/>
              </a:lnSpc>
            </a:pPr>
            <a:r>
              <a:rPr lang="zh-CN" altLang="en-US" sz="9675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恳请各位老师批评指正</a:t>
            </a:r>
            <a:endParaRPr lang="en-US" sz="9675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304800"/>
            <a:ext cx="2927534" cy="2597102"/>
          </a:xfrm>
          <a:prstGeom prst="rect">
            <a:avLst/>
          </a:prstGeom>
        </p:spPr>
      </p:pic>
      <p:sp>
        <p:nvSpPr>
          <p:cNvPr id="8" name="TextBox 6"/>
          <p:cNvSpPr txBox="1"/>
          <p:nvPr/>
        </p:nvSpPr>
        <p:spPr>
          <a:xfrm>
            <a:off x="2200835" y="4800600"/>
            <a:ext cx="3135630" cy="51686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400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汇报人</a:t>
            </a:r>
            <a:r>
              <a:rPr lang="en-US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zh-CN" altLang="en-US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陈玄</a:t>
            </a:r>
            <a:endParaRPr lang="en-US" sz="2400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553200" y="4800600"/>
            <a:ext cx="2590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zh-CN" altLang="en-US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指导教师</a:t>
            </a:r>
            <a:r>
              <a:rPr lang="en-US" altLang="zh-CN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zh-CN" altLang="en-US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王武</a:t>
            </a:r>
            <a:endParaRPr lang="en-US" altLang="zh-CN" sz="2400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TextBox 7"/>
          <p:cNvSpPr txBox="1"/>
          <p:nvPr/>
        </p:nvSpPr>
        <p:spPr>
          <a:xfrm>
            <a:off x="4211504" y="5484613"/>
            <a:ext cx="3135630" cy="51686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400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2025-01-03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709798" y="2514600"/>
            <a:ext cx="1945005" cy="1166155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555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目录</a:t>
            </a:r>
            <a:endParaRPr lang="en-US" sz="555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857693" y="3680755"/>
            <a:ext cx="3649213" cy="55738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>
              <a:lnSpc>
                <a:spcPct val="77000"/>
              </a:lnSpc>
              <a:spcBef>
                <a:spcPct val="0"/>
              </a:spcBef>
            </a:pPr>
            <a:r>
              <a:rPr lang="en-US" sz="240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CONTENTS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638800" y="1600200"/>
            <a:ext cx="5435814" cy="3475576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228600" lvl="1" indent="-228600">
              <a:lnSpc>
                <a:spcPct val="150000"/>
              </a:lnSpc>
              <a:buFont typeface="Arial" panose="020B0604020202020204"/>
              <a:buChar char="•"/>
            </a:pPr>
            <a:r>
              <a:rPr lang="en-US" altLang="zh-CN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选题背景及目的意义</a:t>
            </a:r>
            <a:endParaRPr lang="en-US" altLang="zh-CN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28600" lvl="1" indent="-228600">
              <a:lnSpc>
                <a:spcPct val="150000"/>
              </a:lnSpc>
              <a:buFont typeface="Arial" panose="020B0604020202020204"/>
              <a:buChar char="•"/>
            </a:pPr>
            <a:r>
              <a:rPr lang="en-US" altLang="zh-CN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研究内容及研究方法</a:t>
            </a:r>
            <a:endParaRPr lang="en-US" altLang="zh-CN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29225" y="2285831"/>
            <a:ext cx="2079712" cy="70348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l">
              <a:lnSpc>
                <a:spcPct val="100000"/>
              </a:lnSpc>
              <a:spcBef>
                <a:spcPts val="375"/>
              </a:spcBef>
            </a:pPr>
            <a:r>
              <a:rPr lang="en-US" sz="360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438339" y="3125809"/>
            <a:ext cx="7347073" cy="158778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altLang="zh-CN" sz="45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选题背景及目的意义</a:t>
            </a:r>
            <a:endParaRPr lang="en-US" sz="45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349513" y="2285831"/>
            <a:ext cx="2079712" cy="70348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r">
              <a:lnSpc>
                <a:spcPct val="100000"/>
              </a:lnSpc>
              <a:spcBef>
                <a:spcPts val="375"/>
              </a:spcBef>
            </a:pPr>
            <a:r>
              <a:rPr lang="en-US" sz="360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l="25000" r="25000"/>
          <a:stretch>
            <a:fillRect/>
          </a:stretch>
        </p:blipFill>
        <p:spPr>
          <a:xfrm>
            <a:off x="391752" y="1120990"/>
            <a:ext cx="3783578" cy="504477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76250" y="175693"/>
            <a:ext cx="11239500" cy="742511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375"/>
              </a:spcBef>
            </a:pPr>
            <a:r>
              <a:rPr lang="en-US" altLang="zh-CN" sz="32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选题背景及目的意义</a:t>
            </a:r>
            <a:endParaRPr lang="en-US" altLang="zh-CN" sz="32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4157926" y="3993952"/>
            <a:ext cx="701468" cy="550104"/>
          </a:xfrm>
          <a:prstGeom prst="rect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6" name="AutoShape 6"/>
          <p:cNvSpPr/>
          <p:nvPr/>
        </p:nvSpPr>
        <p:spPr>
          <a:xfrm>
            <a:off x="4148696" y="2212348"/>
            <a:ext cx="701468" cy="550104"/>
          </a:xfrm>
          <a:prstGeom prst="rect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7" name="TextBox 7"/>
          <p:cNvSpPr txBox="1"/>
          <p:nvPr/>
        </p:nvSpPr>
        <p:spPr>
          <a:xfrm>
            <a:off x="5252505" y="3788632"/>
            <a:ext cx="6286500" cy="695325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提高健康管理水平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252505" y="4364300"/>
            <a:ext cx="6124575" cy="1247775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通过智能家庭健康监测系统，可以及时发现家庭成员的健康问题，提前进行干预和治疗，提高健康管理水平。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272199" y="5252378"/>
            <a:ext cx="6124575" cy="1247775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rmAutofit/>
          </a:bodyPr>
          <a:lstStyle/>
          <a:p>
            <a:pPr>
              <a:lnSpc>
                <a:spcPct val="140000"/>
              </a:lnSpc>
            </a:pP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263447" y="1997606"/>
            <a:ext cx="6286500" cy="695325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解决家庭健康监测问题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5272199" y="2572877"/>
            <a:ext cx="6124575" cy="1247775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随着人们健康意识的提高，家庭健康监测变得越来越重要。本</a:t>
            </a:r>
            <a:r>
              <a:rPr lang="zh-CN" alt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系统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旨在设计一种基于STM32的智能家庭健康监测系统，实现对家庭成员健康状况的实时监测和分析。</a:t>
            </a:r>
          </a:p>
        </p:txBody>
      </p:sp>
      <p:sp>
        <p:nvSpPr>
          <p:cNvPr id="15" name="AutoShape 15"/>
          <p:cNvSpPr/>
          <p:nvPr/>
        </p:nvSpPr>
        <p:spPr>
          <a:xfrm>
            <a:off x="4583280" y="3993952"/>
            <a:ext cx="550104" cy="550104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16" name="AutoShape 16"/>
          <p:cNvSpPr/>
          <p:nvPr/>
        </p:nvSpPr>
        <p:spPr>
          <a:xfrm>
            <a:off x="3836621" y="4002399"/>
            <a:ext cx="550104" cy="550104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17" name="AutoShape 17"/>
          <p:cNvSpPr/>
          <p:nvPr/>
        </p:nvSpPr>
        <p:spPr>
          <a:xfrm>
            <a:off x="4583280" y="2212348"/>
            <a:ext cx="550104" cy="550104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18" name="AutoShape 18"/>
          <p:cNvSpPr/>
          <p:nvPr/>
        </p:nvSpPr>
        <p:spPr>
          <a:xfrm>
            <a:off x="3815884" y="2212348"/>
            <a:ext cx="550104" cy="550104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19" name="TextBox 19"/>
          <p:cNvSpPr txBox="1"/>
          <p:nvPr/>
        </p:nvSpPr>
        <p:spPr>
          <a:xfrm>
            <a:off x="4195024" y="4838524"/>
            <a:ext cx="765990" cy="47244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endParaRPr lang="en-US" sz="2325" b="1" dirty="0">
              <a:solidFill>
                <a:srgbClr val="FFFFFF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053625" y="4056596"/>
            <a:ext cx="765990" cy="47244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325" b="1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116435" y="2251180"/>
            <a:ext cx="765990" cy="47244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325" b="1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110689" y="-889880"/>
            <a:ext cx="9793095" cy="9221620"/>
          </a:xfrm>
          <a:prstGeom prst="ellipse">
            <a:avLst/>
          </a:prstGeom>
          <a:solidFill>
            <a:schemeClr val="accent2">
              <a:alpha val="19000"/>
            </a:schemeClr>
          </a:solidFill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AutoShape 3"/>
          <p:cNvSpPr/>
          <p:nvPr/>
        </p:nvSpPr>
        <p:spPr>
          <a:xfrm>
            <a:off x="881683" y="3294211"/>
            <a:ext cx="853440" cy="853440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4" name="AutoShape 4"/>
          <p:cNvSpPr/>
          <p:nvPr/>
        </p:nvSpPr>
        <p:spPr>
          <a:xfrm>
            <a:off x="7682406" y="1587331"/>
            <a:ext cx="4267200" cy="4267200"/>
          </a:xfrm>
          <a:prstGeom prst="ellipse">
            <a:avLst/>
          </a:prstGeom>
          <a:solidFill>
            <a:schemeClr val="accent2">
              <a:alpha val="29000"/>
            </a:schemeClr>
          </a:solidFill>
        </p:spPr>
      </p:sp>
      <p:sp>
        <p:nvSpPr>
          <p:cNvPr id="5" name="AutoShape 5"/>
          <p:cNvSpPr/>
          <p:nvPr/>
        </p:nvSpPr>
        <p:spPr>
          <a:xfrm>
            <a:off x="7020359" y="3294211"/>
            <a:ext cx="800044" cy="862118"/>
          </a:xfrm>
          <a:prstGeom prst="rightArrow">
            <a:avLst/>
          </a:prstGeom>
          <a:gradFill>
            <a:gsLst>
              <a:gs pos="0">
                <a:schemeClr val="lt1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0"/>
          </a:gradFill>
        </p:spPr>
      </p:sp>
      <p:sp>
        <p:nvSpPr>
          <p:cNvPr id="6" name="TextBox 6"/>
          <p:cNvSpPr txBox="1"/>
          <p:nvPr/>
        </p:nvSpPr>
        <p:spPr>
          <a:xfrm>
            <a:off x="1471170" y="1787279"/>
            <a:ext cx="4624830" cy="994791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rm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许多智能家庭健康监测系统只能监测单一的健康指标，如血压、血</a:t>
            </a:r>
            <a:r>
              <a:rPr lang="zh-CN" alt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氧气</a:t>
            </a: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等，无法全面反映家庭成员的健康状况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71170" y="5162560"/>
            <a:ext cx="4624830" cy="1000125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rm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7993848" y="1898772"/>
            <a:ext cx="3644317" cy="3644317"/>
          </a:xfrm>
          <a:prstGeom prst="ellipse">
            <a:avLst/>
          </a:prstGeom>
          <a:solidFill>
            <a:schemeClr val="accent2">
              <a:alpha val="100000"/>
            </a:schemeClr>
          </a:solidFill>
        </p:spPr>
      </p:sp>
      <p:sp>
        <p:nvSpPr>
          <p:cNvPr id="9" name="TextBox 9"/>
          <p:cNvSpPr txBox="1"/>
          <p:nvPr/>
        </p:nvSpPr>
        <p:spPr>
          <a:xfrm>
            <a:off x="8223571" y="2641548"/>
            <a:ext cx="3184870" cy="2158766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5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许多智能家庭健康监测系统仅限于监测单一健康指标、实时数据采集，并未提供全面的健康评估、长期数据存储或基于数据的科学建议，导致用户无法全面了解自身的健康状况和变化趋势。</a:t>
            </a:r>
            <a:endParaRPr lang="en-US" sz="15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497036" y="1587331"/>
            <a:ext cx="853440" cy="853440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11" name="Freeform 11"/>
          <p:cNvSpPr/>
          <p:nvPr/>
        </p:nvSpPr>
        <p:spPr>
          <a:xfrm>
            <a:off x="693146" y="1783441"/>
            <a:ext cx="461221" cy="461221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68228" y="304800"/>
                  <a:pt x="0" y="236572"/>
                  <a:pt x="0" y="152400"/>
                </a:cubicBezTo>
                <a:cubicBezTo>
                  <a:pt x="0" y="68228"/>
                  <a:pt x="68228" y="0"/>
                  <a:pt x="152400" y="0"/>
                </a:cubicBezTo>
                <a:lnTo>
                  <a:pt x="152400" y="0"/>
                </a:lnTo>
                <a:cubicBezTo>
                  <a:pt x="236572" y="0"/>
                  <a:pt x="304800" y="68228"/>
                  <a:pt x="304800" y="152400"/>
                </a:cubicBezTo>
                <a:cubicBezTo>
                  <a:pt x="304800" y="236572"/>
                  <a:pt x="236572" y="304800"/>
                  <a:pt x="152400" y="304800"/>
                </a:cubicBezTo>
                <a:lnTo>
                  <a:pt x="152400" y="304800"/>
                </a:lnTo>
                <a:close/>
              </a:path>
              <a:path w="304800" h="304800">
                <a:moveTo>
                  <a:pt x="99060" y="137160"/>
                </a:moveTo>
                <a:cubicBezTo>
                  <a:pt x="111681" y="137160"/>
                  <a:pt x="121920" y="126921"/>
                  <a:pt x="121920" y="114300"/>
                </a:cubicBezTo>
                <a:cubicBezTo>
                  <a:pt x="121920" y="101679"/>
                  <a:pt x="111681" y="91440"/>
                  <a:pt x="99060" y="91440"/>
                </a:cubicBezTo>
                <a:lnTo>
                  <a:pt x="99060" y="91440"/>
                </a:lnTo>
                <a:cubicBezTo>
                  <a:pt x="86439" y="91440"/>
                  <a:pt x="76200" y="101679"/>
                  <a:pt x="76200" y="114300"/>
                </a:cubicBezTo>
                <a:cubicBezTo>
                  <a:pt x="76200" y="126921"/>
                  <a:pt x="86439" y="137160"/>
                  <a:pt x="99060" y="137160"/>
                </a:cubicBezTo>
                <a:lnTo>
                  <a:pt x="99060" y="137160"/>
                </a:lnTo>
                <a:close/>
              </a:path>
              <a:path w="304800" h="304800">
                <a:moveTo>
                  <a:pt x="205740" y="137160"/>
                </a:moveTo>
                <a:cubicBezTo>
                  <a:pt x="218361" y="137160"/>
                  <a:pt x="228600" y="126921"/>
                  <a:pt x="228600" y="114300"/>
                </a:cubicBezTo>
                <a:cubicBezTo>
                  <a:pt x="228600" y="101679"/>
                  <a:pt x="218361" y="91440"/>
                  <a:pt x="205740" y="91440"/>
                </a:cubicBezTo>
                <a:lnTo>
                  <a:pt x="205740" y="91440"/>
                </a:lnTo>
                <a:cubicBezTo>
                  <a:pt x="193119" y="91440"/>
                  <a:pt x="182880" y="101679"/>
                  <a:pt x="182880" y="114300"/>
                </a:cubicBezTo>
                <a:cubicBezTo>
                  <a:pt x="182880" y="126921"/>
                  <a:pt x="193119" y="137160"/>
                  <a:pt x="205740" y="137160"/>
                </a:cubicBezTo>
                <a:lnTo>
                  <a:pt x="205740" y="137160"/>
                </a:lnTo>
                <a:close/>
              </a:path>
              <a:path w="304800" h="304800">
                <a:moveTo>
                  <a:pt x="238658" y="182880"/>
                </a:moveTo>
                <a:lnTo>
                  <a:pt x="66142" y="182880"/>
                </a:lnTo>
                <a:cubicBezTo>
                  <a:pt x="79038" y="218770"/>
                  <a:pt x="112776" y="243973"/>
                  <a:pt x="152400" y="243973"/>
                </a:cubicBezTo>
                <a:cubicBezTo>
                  <a:pt x="192024" y="243973"/>
                  <a:pt x="225762" y="218770"/>
                  <a:pt x="238458" y="183518"/>
                </a:cubicBezTo>
                <a:lnTo>
                  <a:pt x="238658" y="182880"/>
                </a:lnTo>
              </a:path>
            </a:pathLst>
          </a:custGeom>
          <a:solidFill>
            <a:srgbClr val="FFFFFF">
              <a:alpha val="100000"/>
            </a:srgbClr>
          </a:solidFill>
        </p:spPr>
      </p:sp>
      <p:sp>
        <p:nvSpPr>
          <p:cNvPr id="12" name="Freeform 12"/>
          <p:cNvSpPr/>
          <p:nvPr/>
        </p:nvSpPr>
        <p:spPr>
          <a:xfrm>
            <a:off x="1122283" y="3534910"/>
            <a:ext cx="372041" cy="372041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68237" y="0"/>
                  <a:pt x="0" y="68237"/>
                  <a:pt x="0" y="152400"/>
                </a:cubicBezTo>
                <a:cubicBezTo>
                  <a:pt x="0" y="236563"/>
                  <a:pt x="68237" y="304800"/>
                  <a:pt x="152400" y="304800"/>
                </a:cubicBezTo>
                <a:cubicBezTo>
                  <a:pt x="236563" y="304800"/>
                  <a:pt x="304800" y="236563"/>
                  <a:pt x="304800" y="152400"/>
                </a:cubicBezTo>
                <a:cubicBezTo>
                  <a:pt x="304800" y="68237"/>
                  <a:pt x="236563" y="0"/>
                  <a:pt x="152400" y="0"/>
                </a:cubicBezTo>
                <a:close/>
              </a:path>
              <a:path w="304800" h="304800">
                <a:moveTo>
                  <a:pt x="128778" y="222723"/>
                </a:moveTo>
                <a:lnTo>
                  <a:pt x="58655" y="152591"/>
                </a:lnTo>
                <a:lnTo>
                  <a:pt x="85592" y="125654"/>
                </a:lnTo>
                <a:lnTo>
                  <a:pt x="128768" y="168850"/>
                </a:lnTo>
                <a:lnTo>
                  <a:pt x="220370" y="77248"/>
                </a:lnTo>
                <a:lnTo>
                  <a:pt x="247307" y="104184"/>
                </a:lnTo>
                <a:lnTo>
                  <a:pt x="128778" y="222723"/>
                </a:lnTo>
              </a:path>
            </a:pathLst>
          </a:custGeom>
          <a:solidFill>
            <a:srgbClr val="FFFFFF">
              <a:alpha val="100000"/>
            </a:srgbClr>
          </a:solidFill>
        </p:spPr>
      </p:sp>
      <p:sp>
        <p:nvSpPr>
          <p:cNvPr id="13" name="AutoShape 13"/>
          <p:cNvSpPr/>
          <p:nvPr/>
        </p:nvSpPr>
        <p:spPr>
          <a:xfrm>
            <a:off x="497036" y="5001091"/>
            <a:ext cx="853440" cy="853440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14" name="Freeform 14"/>
          <p:cNvSpPr/>
          <p:nvPr/>
        </p:nvSpPr>
        <p:spPr>
          <a:xfrm>
            <a:off x="708042" y="5212097"/>
            <a:ext cx="431428" cy="431428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02444" y="162220"/>
                </a:moveTo>
                <a:cubicBezTo>
                  <a:pt x="202444" y="162220"/>
                  <a:pt x="207007" y="100841"/>
                  <a:pt x="150752" y="93840"/>
                </a:cubicBezTo>
                <a:cubicBezTo>
                  <a:pt x="102537" y="88916"/>
                  <a:pt x="87868" y="133721"/>
                  <a:pt x="87868" y="133721"/>
                </a:cubicBezTo>
                <a:cubicBezTo>
                  <a:pt x="87868" y="133721"/>
                  <a:pt x="73352" y="119758"/>
                  <a:pt x="53654" y="131159"/>
                </a:cubicBezTo>
                <a:cubicBezTo>
                  <a:pt x="36024" y="142046"/>
                  <a:pt x="39148" y="161963"/>
                  <a:pt x="39148" y="161963"/>
                </a:cubicBezTo>
                <a:cubicBezTo>
                  <a:pt x="39148" y="161963"/>
                  <a:pt x="0" y="169574"/>
                  <a:pt x="0" y="209493"/>
                </a:cubicBezTo>
                <a:cubicBezTo>
                  <a:pt x="1076" y="250031"/>
                  <a:pt x="42262" y="249022"/>
                  <a:pt x="42262" y="249022"/>
                </a:cubicBezTo>
                <a:lnTo>
                  <a:pt x="196310" y="249431"/>
                </a:lnTo>
                <a:cubicBezTo>
                  <a:pt x="196310" y="249431"/>
                  <a:pt x="233182" y="249860"/>
                  <a:pt x="239897" y="211874"/>
                </a:cubicBezTo>
                <a:cubicBezTo>
                  <a:pt x="242497" y="170412"/>
                  <a:pt x="202444" y="162220"/>
                  <a:pt x="202444" y="162220"/>
                </a:cubicBezTo>
                <a:close/>
              </a:path>
              <a:path w="304800" h="304800">
                <a:moveTo>
                  <a:pt x="297694" y="124130"/>
                </a:moveTo>
                <a:cubicBezTo>
                  <a:pt x="297694" y="124130"/>
                  <a:pt x="302257" y="62751"/>
                  <a:pt x="246012" y="55740"/>
                </a:cubicBezTo>
                <a:cubicBezTo>
                  <a:pt x="197796" y="50816"/>
                  <a:pt x="182537" y="96212"/>
                  <a:pt x="182537" y="96212"/>
                </a:cubicBezTo>
                <a:cubicBezTo>
                  <a:pt x="182537" y="96212"/>
                  <a:pt x="210626" y="112509"/>
                  <a:pt x="211817" y="156562"/>
                </a:cubicBezTo>
                <a:cubicBezTo>
                  <a:pt x="229676" y="161925"/>
                  <a:pt x="248707" y="176660"/>
                  <a:pt x="249307" y="211188"/>
                </a:cubicBezTo>
                <a:lnTo>
                  <a:pt x="291560" y="211341"/>
                </a:lnTo>
                <a:cubicBezTo>
                  <a:pt x="291560" y="211341"/>
                  <a:pt x="328432" y="211769"/>
                  <a:pt x="335147" y="173784"/>
                </a:cubicBezTo>
                <a:cubicBezTo>
                  <a:pt x="337747" y="132302"/>
                  <a:pt x="297694" y="124130"/>
                  <a:pt x="297694" y="124130"/>
                </a:cubicBezTo>
              </a:path>
            </a:pathLst>
          </a:custGeom>
          <a:solidFill>
            <a:srgbClr val="FFFFFF">
              <a:alpha val="100000"/>
            </a:srgbClr>
          </a:solidFill>
        </p:spPr>
      </p:sp>
      <p:sp>
        <p:nvSpPr>
          <p:cNvPr id="15" name="TextBox 15"/>
          <p:cNvSpPr txBox="1"/>
          <p:nvPr/>
        </p:nvSpPr>
        <p:spPr>
          <a:xfrm>
            <a:off x="1471170" y="1404968"/>
            <a:ext cx="3533775" cy="409575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rmAutofit/>
          </a:bodyPr>
          <a:lstStyle/>
          <a:p>
            <a:pPr>
              <a:lnSpc>
                <a:spcPct val="77000"/>
              </a:lnSpc>
            </a:pPr>
            <a:r>
              <a:rPr lang="en-US" sz="2025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功能单一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850960" y="3391771"/>
            <a:ext cx="4624829" cy="828986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rm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许多智能家庭健康监测系统仅限于数据监测，未能基于监测数据向用户提供科学合理的健康建议。</a:t>
            </a: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705960" y="3067439"/>
            <a:ext cx="3533775" cy="409575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rmAutofit/>
          </a:bodyPr>
          <a:lstStyle/>
          <a:p>
            <a:pPr>
              <a:lnSpc>
                <a:spcPct val="77000"/>
              </a:lnSpc>
            </a:pPr>
            <a:r>
              <a:rPr lang="zh-CN" altLang="en-US" sz="2025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未提供合理化建议</a:t>
            </a:r>
            <a:endParaRPr lang="en-US" sz="2025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350476" y="4832856"/>
            <a:ext cx="3533775" cy="409575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rmAutofit/>
          </a:bodyPr>
          <a:lstStyle/>
          <a:p>
            <a:pPr>
              <a:lnSpc>
                <a:spcPct val="77000"/>
              </a:lnSpc>
            </a:pPr>
            <a:r>
              <a:rPr lang="en-US" sz="2025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可</a:t>
            </a:r>
            <a:r>
              <a:rPr lang="zh-CN" altLang="en-US" sz="2025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视</a:t>
            </a:r>
            <a:r>
              <a:rPr lang="en-US" sz="2025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性差</a:t>
            </a:r>
            <a:endParaRPr lang="en-US" sz="2025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智能家庭健康监测系统现状</a:t>
            </a:r>
          </a:p>
        </p:txBody>
      </p:sp>
      <p:sp>
        <p:nvSpPr>
          <p:cNvPr id="20" name="TextBox 16"/>
          <p:cNvSpPr txBox="1"/>
          <p:nvPr/>
        </p:nvSpPr>
        <p:spPr>
          <a:xfrm>
            <a:off x="1350476" y="5206529"/>
            <a:ext cx="4622850" cy="997221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rm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许多智能家庭健康监测系统仅提供实时数据监测，却未进行数据存储，导致用户无法清晰了解自身健康变化的长期趋势。</a:t>
            </a: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0002" name="Picture 2"/>
          <p:cNvPicPr>
            <a:picLocks noChangeAspect="1"/>
          </p:cNvPicPr>
          <p:nvPr/>
        </p:nvPicPr>
        <p:blipFill>
          <a:blip r:embed="rId3"/>
          <a:srcRect l="13848" r="13848"/>
          <a:stretch>
            <a:fillRect/>
          </a:stretch>
        </p:blipFill>
        <p:spPr>
          <a:xfrm>
            <a:off x="6203747" y="1487175"/>
            <a:ext cx="5238701" cy="4637054"/>
          </a:xfrm>
          <a:prstGeom prst="rect">
            <a:avLst/>
          </a:prstGeom>
        </p:spPr>
      </p:pic>
      <p:sp>
        <p:nvSpPr>
          <p:cNvPr id="900003" name="TextBox 3"/>
          <p:cNvSpPr txBox="1"/>
          <p:nvPr/>
        </p:nvSpPr>
        <p:spPr>
          <a:xfrm>
            <a:off x="1482606" y="1947878"/>
            <a:ext cx="4238625" cy="876300"/>
          </a:xfrm>
          <a:prstGeom prst="rect">
            <a:avLst/>
          </a:prstGeom>
        </p:spPr>
        <p:txBody>
          <a:bodyPr vert="horz" wrap="square" lIns="123825" tIns="123825" rIns="57150" bIns="0" rtlCol="0" anchor="t" anchorCtr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en-US" sz="1125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结合物联网和AI技术，本系统实现多参数健康数据采集、存储、分析与反馈，为家庭提供全面健康保障，并主动建议改善措施，构建健康生活方式。</a:t>
            </a:r>
          </a:p>
        </p:txBody>
      </p:sp>
      <p:sp>
        <p:nvSpPr>
          <p:cNvPr id="900004" name="TextBox 4"/>
          <p:cNvSpPr txBox="1"/>
          <p:nvPr/>
        </p:nvSpPr>
        <p:spPr>
          <a:xfrm>
            <a:off x="1482606" y="1387583"/>
            <a:ext cx="4219575" cy="704850"/>
          </a:xfrm>
          <a:prstGeom prst="rect">
            <a:avLst/>
          </a:prstGeom>
        </p:spPr>
        <p:txBody>
          <a:bodyPr vert="horz" wrap="square" lIns="123825" tIns="123825" rIns="57150" bIns="0" rtlCol="0" anchor="ctr" anchorCtr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物联网AI助力健康</a:t>
            </a:r>
          </a:p>
        </p:txBody>
      </p:sp>
      <p:sp>
        <p:nvSpPr>
          <p:cNvPr id="900005" name="TextBox 5"/>
          <p:cNvSpPr txBox="1"/>
          <p:nvPr/>
        </p:nvSpPr>
        <p:spPr>
          <a:xfrm>
            <a:off x="1482606" y="3712973"/>
            <a:ext cx="4238625" cy="876300"/>
          </a:xfrm>
          <a:prstGeom prst="rect">
            <a:avLst/>
          </a:prstGeom>
        </p:spPr>
        <p:txBody>
          <a:bodyPr vert="horz" wrap="square" lIns="123825" tIns="123825" rIns="57150" bIns="0" rtlCol="0" anchor="t" anchorCtr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en-US" sz="1125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通过云端技术长期存储和分析数据，系统能记录用户健康数据，提供直观的健康变化参考，助用户早发现健康问题并采取措施，优化健康管理。</a:t>
            </a:r>
          </a:p>
        </p:txBody>
      </p:sp>
      <p:sp>
        <p:nvSpPr>
          <p:cNvPr id="900006" name="TextBox 6"/>
          <p:cNvSpPr txBox="1"/>
          <p:nvPr/>
        </p:nvSpPr>
        <p:spPr>
          <a:xfrm>
            <a:off x="1482606" y="3132463"/>
            <a:ext cx="4219575" cy="704850"/>
          </a:xfrm>
          <a:prstGeom prst="rect">
            <a:avLst/>
          </a:prstGeom>
        </p:spPr>
        <p:txBody>
          <a:bodyPr vert="horz" wrap="square" lIns="123825" tIns="123825" rIns="57150" bIns="0" rtlCol="0" anchor="ctr" anchorCtr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云端健康管理</a:t>
            </a:r>
          </a:p>
        </p:txBody>
      </p:sp>
      <p:sp>
        <p:nvSpPr>
          <p:cNvPr id="900007" name="TextBox 7"/>
          <p:cNvSpPr txBox="1"/>
          <p:nvPr/>
        </p:nvSpPr>
        <p:spPr>
          <a:xfrm>
            <a:off x="1482606" y="5377103"/>
            <a:ext cx="4238625" cy="876300"/>
          </a:xfrm>
          <a:prstGeom prst="rect">
            <a:avLst/>
          </a:prstGeom>
        </p:spPr>
        <p:txBody>
          <a:bodyPr vert="horz" wrap="square" lIns="123825" tIns="123825" rIns="57150" bIns="0" rtlCol="0" anchor="t" anchorCtr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en-US" sz="1125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智能家庭健康检测系统通过提供的个人健康数据，能够实现初步的远程诊断支持，为基层医疗服务减轻压力，助力医疗资源优化与高效利用。</a:t>
            </a:r>
          </a:p>
        </p:txBody>
      </p:sp>
      <p:sp>
        <p:nvSpPr>
          <p:cNvPr id="900008" name="TextBox 8"/>
          <p:cNvSpPr txBox="1"/>
          <p:nvPr/>
        </p:nvSpPr>
        <p:spPr>
          <a:xfrm>
            <a:off x="1482606" y="4822182"/>
            <a:ext cx="4219575" cy="704850"/>
          </a:xfrm>
          <a:prstGeom prst="rect">
            <a:avLst/>
          </a:prstGeom>
        </p:spPr>
        <p:txBody>
          <a:bodyPr vert="horz" wrap="square" lIns="123825" tIns="123825" rIns="57150" bIns="0" rtlCol="0" anchor="ctr" anchorCtr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智能助力基层医疗</a:t>
            </a:r>
          </a:p>
        </p:txBody>
      </p:sp>
      <p:sp>
        <p:nvSpPr>
          <p:cNvPr id="90000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0" rtlCol="0" anchor="t" anchorCtr="0"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智能健康监测系统设计</a:t>
            </a:r>
          </a:p>
        </p:txBody>
      </p:sp>
      <p:sp>
        <p:nvSpPr>
          <p:cNvPr id="900010" name="TextBox 10"/>
          <p:cNvSpPr txBox="1"/>
          <p:nvPr/>
        </p:nvSpPr>
        <p:spPr>
          <a:xfrm>
            <a:off x="542238" y="1676264"/>
            <a:ext cx="849630" cy="481965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l">
              <a:defRPr/>
            </a:pPr>
            <a:endParaRPr lang="en-US" sz="1100"/>
          </a:p>
        </p:txBody>
      </p:sp>
      <p:sp>
        <p:nvSpPr>
          <p:cNvPr id="900011" name="TextBox 11"/>
          <p:cNvSpPr txBox="1"/>
          <p:nvPr/>
        </p:nvSpPr>
        <p:spPr>
          <a:xfrm>
            <a:off x="542238" y="3414840"/>
            <a:ext cx="849630" cy="481965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l">
              <a:defRPr/>
            </a:pPr>
            <a:endParaRPr lang="en-US" sz="1100"/>
          </a:p>
        </p:txBody>
      </p:sp>
      <p:sp>
        <p:nvSpPr>
          <p:cNvPr id="900012" name="TextBox 12"/>
          <p:cNvSpPr txBox="1"/>
          <p:nvPr/>
        </p:nvSpPr>
        <p:spPr>
          <a:xfrm>
            <a:off x="542238" y="5136121"/>
            <a:ext cx="849630" cy="481965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l">
              <a:defRPr/>
            </a:pPr>
            <a:endParaRPr lang="en-US" sz="1100"/>
          </a:p>
        </p:txBody>
      </p:sp>
      <p:sp>
        <p:nvSpPr>
          <p:cNvPr id="900013" name="AutoShape 13"/>
          <p:cNvSpPr/>
          <p:nvPr/>
        </p:nvSpPr>
        <p:spPr>
          <a:xfrm>
            <a:off x="647738" y="1597932"/>
            <a:ext cx="638629" cy="638629"/>
          </a:xfrm>
          <a:prstGeom prst="rect">
            <a:avLst/>
          </a:prstGeom>
          <a:noFill/>
          <a:ln w="19050">
            <a:solidFill>
              <a:schemeClr val="accent1">
                <a:alpha val="100000"/>
              </a:schemeClr>
            </a:solidFill>
            <a:prstDash val="solid"/>
          </a:ln>
        </p:spPr>
      </p:sp>
      <p:sp>
        <p:nvSpPr>
          <p:cNvPr id="900014" name="AutoShape 14"/>
          <p:cNvSpPr/>
          <p:nvPr/>
        </p:nvSpPr>
        <p:spPr>
          <a:xfrm>
            <a:off x="647738" y="3327861"/>
            <a:ext cx="638629" cy="638629"/>
          </a:xfrm>
          <a:prstGeom prst="rect">
            <a:avLst/>
          </a:prstGeom>
          <a:noFill/>
          <a:ln w="19050">
            <a:solidFill>
              <a:schemeClr val="accent1">
                <a:alpha val="100000"/>
              </a:schemeClr>
            </a:solidFill>
            <a:prstDash val="solid"/>
          </a:ln>
        </p:spPr>
      </p:sp>
      <p:sp>
        <p:nvSpPr>
          <p:cNvPr id="900015" name="AutoShape 15"/>
          <p:cNvSpPr/>
          <p:nvPr/>
        </p:nvSpPr>
        <p:spPr>
          <a:xfrm>
            <a:off x="647738" y="5057789"/>
            <a:ext cx="638629" cy="638629"/>
          </a:xfrm>
          <a:prstGeom prst="rect">
            <a:avLst/>
          </a:prstGeom>
          <a:noFill/>
          <a:ln w="19050">
            <a:solidFill>
              <a:schemeClr val="accent1">
                <a:alpha val="100000"/>
              </a:schemeClr>
            </a:solidFill>
            <a:prstDash val="solid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0002" name="Picture 2"/>
          <p:cNvPicPr>
            <a:picLocks noChangeAspect="1"/>
          </p:cNvPicPr>
          <p:nvPr/>
        </p:nvPicPr>
        <p:blipFill>
          <a:blip r:embed="rId2"/>
          <a:srcRect l="31899" r="31899"/>
          <a:stretch>
            <a:fillRect/>
          </a:stretch>
        </p:blipFill>
        <p:spPr>
          <a:xfrm>
            <a:off x="875314" y="2169726"/>
            <a:ext cx="2050689" cy="3916435"/>
          </a:xfrm>
          <a:prstGeom prst="rect">
            <a:avLst/>
          </a:prstGeom>
        </p:spPr>
      </p:pic>
      <p:pic>
        <p:nvPicPr>
          <p:cNvPr id="2500003" name="Picture 3"/>
          <p:cNvPicPr>
            <a:picLocks noChangeAspect="1"/>
          </p:cNvPicPr>
          <p:nvPr/>
        </p:nvPicPr>
        <p:blipFill>
          <a:blip r:embed="rId3"/>
          <a:srcRect l="30173" r="30173"/>
          <a:stretch>
            <a:fillRect/>
          </a:stretch>
        </p:blipFill>
        <p:spPr>
          <a:xfrm>
            <a:off x="5430979" y="2169726"/>
            <a:ext cx="2050689" cy="3916435"/>
          </a:xfrm>
          <a:prstGeom prst="rect">
            <a:avLst/>
          </a:prstGeom>
        </p:spPr>
      </p:pic>
      <p:pic>
        <p:nvPicPr>
          <p:cNvPr id="2500004" name="Picture 4"/>
          <p:cNvPicPr>
            <a:picLocks noChangeAspect="1"/>
          </p:cNvPicPr>
          <p:nvPr/>
        </p:nvPicPr>
        <p:blipFill>
          <a:blip r:embed="rId4"/>
          <a:srcRect l="32546" r="32546"/>
          <a:stretch>
            <a:fillRect/>
          </a:stretch>
        </p:blipFill>
        <p:spPr>
          <a:xfrm>
            <a:off x="3153146" y="1697364"/>
            <a:ext cx="2050689" cy="3916435"/>
          </a:xfrm>
          <a:prstGeom prst="rect">
            <a:avLst/>
          </a:prstGeom>
        </p:spPr>
      </p:pic>
      <p:sp>
        <p:nvSpPr>
          <p:cNvPr id="2500005" name="AutoShape 5"/>
          <p:cNvSpPr/>
          <p:nvPr/>
        </p:nvSpPr>
        <p:spPr>
          <a:xfrm>
            <a:off x="7851998" y="2723144"/>
            <a:ext cx="3834950" cy="1465716"/>
          </a:xfrm>
          <a:prstGeom prst="rect">
            <a:avLst/>
          </a:prstGeom>
          <a:noFill/>
        </p:spPr>
        <p:txBody>
          <a:bodyPr vert="horz" wrap="square" lIns="91440" tIns="45720" rIns="91440" bIns="0" rtlCol="0" anchor="t" anchorCtr="0">
            <a:noAutofit/>
          </a:bodyPr>
          <a:lstStyle/>
          <a:p>
            <a:pPr algn="l">
              <a:lnSpc>
                <a:spcPct val="140000"/>
              </a:lnSpc>
              <a:defRPr/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系统旨在提供全面、智能的家庭健康监测方案，融合物联网与AI技术，实现高效健康管理与保障，提升家庭生活质量。</a:t>
            </a:r>
            <a:endParaRPr lang="en-US" sz="1100"/>
          </a:p>
        </p:txBody>
      </p:sp>
      <p:sp>
        <p:nvSpPr>
          <p:cNvPr id="2500006" name="AutoShape 6"/>
          <p:cNvSpPr/>
          <p:nvPr/>
        </p:nvSpPr>
        <p:spPr>
          <a:xfrm>
            <a:off x="7851998" y="2087040"/>
            <a:ext cx="3606165" cy="575781"/>
          </a:xfrm>
          <a:prstGeom prst="rect">
            <a:avLst/>
          </a:prstGeom>
          <a:noFill/>
        </p:spPr>
        <p:txBody>
          <a:bodyPr vert="horz" wrap="square" lIns="91440" tIns="45720" rIns="91440" bIns="0" rtlCol="0" anchor="b" anchorCtr="0">
            <a:noAutofit/>
          </a:bodyPr>
          <a:lstStyle/>
          <a:p>
            <a:pPr algn="l">
              <a:lnSpc>
                <a:spcPct val="120000"/>
              </a:lnSpc>
              <a:defRPr/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智能家庭健康监测</a:t>
            </a:r>
            <a:endParaRPr lang="en-US" sz="1100"/>
          </a:p>
        </p:txBody>
      </p:sp>
      <p:sp>
        <p:nvSpPr>
          <p:cNvPr id="2500007" name="AutoShape 7"/>
          <p:cNvSpPr/>
          <p:nvPr/>
        </p:nvSpPr>
        <p:spPr>
          <a:xfrm>
            <a:off x="7851998" y="4826443"/>
            <a:ext cx="3834950" cy="1451935"/>
          </a:xfrm>
          <a:prstGeom prst="rect">
            <a:avLst/>
          </a:prstGeom>
          <a:noFill/>
        </p:spPr>
        <p:txBody>
          <a:bodyPr vert="horz" wrap="square" lIns="91440" tIns="45720" rIns="91440" bIns="0" rtlCol="0" anchor="t" anchorCtr="0">
            <a:noAutofit/>
          </a:bodyPr>
          <a:lstStyle/>
          <a:p>
            <a:pPr algn="l">
              <a:lnSpc>
                <a:spcPct val="140000"/>
              </a:lnSpc>
              <a:defRPr/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通过科学化的健康管理，系统力求减少医疗资源浪费，推动健康管理向智能化转型，为个人及家庭健康保驾护航。</a:t>
            </a:r>
            <a:endParaRPr lang="en-US" sz="1100"/>
          </a:p>
        </p:txBody>
      </p:sp>
      <p:sp>
        <p:nvSpPr>
          <p:cNvPr id="2500008" name="AutoShape 8"/>
          <p:cNvSpPr/>
          <p:nvPr/>
        </p:nvSpPr>
        <p:spPr>
          <a:xfrm>
            <a:off x="7851998" y="4125420"/>
            <a:ext cx="3606329" cy="640699"/>
          </a:xfrm>
          <a:prstGeom prst="rect">
            <a:avLst/>
          </a:prstGeom>
          <a:noFill/>
        </p:spPr>
        <p:txBody>
          <a:bodyPr vert="horz" wrap="square" lIns="91440" tIns="45720" rIns="91440" bIns="0" rtlCol="0" anchor="b" anchorCtr="0">
            <a:noAutofit/>
          </a:bodyPr>
          <a:lstStyle/>
          <a:p>
            <a:pPr algn="l">
              <a:lnSpc>
                <a:spcPct val="120000"/>
              </a:lnSpc>
              <a:defRPr/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减少医疗资源浪费</a:t>
            </a:r>
            <a:endParaRPr lang="en-US" sz="1100"/>
          </a:p>
        </p:txBody>
      </p:sp>
      <p:sp>
        <p:nvSpPr>
          <p:cNvPr id="250000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0" rtlCol="0" anchor="t" anchorCtr="0"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系统设计意义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4724400" y="2057400"/>
            <a:ext cx="2133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spcBef>
                <a:spcPts val="375"/>
              </a:spcBef>
            </a:pPr>
            <a:r>
              <a:rPr lang="en-US" altLang="zh-CN" sz="360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PART 02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2971800" y="2703731"/>
            <a:ext cx="6096000" cy="1008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algn="ctr">
              <a:lnSpc>
                <a:spcPct val="150000"/>
              </a:lnSpc>
            </a:pPr>
            <a:r>
              <a:rPr lang="en-US" altLang="zh-CN" sz="45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研究内容及研究方法</a:t>
            </a:r>
            <a:endParaRPr lang="en-US" altLang="zh-CN" sz="45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 l="15430" r="15430"/>
          <a:stretch>
            <a:fillRect/>
          </a:stretch>
        </p:blipFill>
        <p:spPr>
          <a:xfrm>
            <a:off x="8128557" y="1730804"/>
            <a:ext cx="3755595" cy="3755595"/>
          </a:xfrm>
          <a:prstGeom prst="ellipse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altLang="zh-CN" sz="3000" b="1" dirty="0" err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研究内容</a:t>
            </a:r>
            <a:endParaRPr lang="en-US" altLang="zh-CN" sz="3000" b="1" dirty="0">
              <a:solidFill>
                <a:schemeClr val="dk2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AutoShape 4"/>
          <p:cNvSpPr/>
          <p:nvPr/>
        </p:nvSpPr>
        <p:spPr>
          <a:xfrm>
            <a:off x="304800" y="1318261"/>
            <a:ext cx="3657600" cy="2219857"/>
          </a:xfrm>
          <a:prstGeom prst="roundRect">
            <a:avLst>
              <a:gd name="adj" fmla="val 16667"/>
            </a:avLst>
          </a:prstGeom>
          <a:solidFill>
            <a:srgbClr val="CEDEDC">
              <a:alpha val="100000"/>
            </a:srgbClr>
          </a:solidFill>
        </p:spPr>
      </p:sp>
      <p:sp>
        <p:nvSpPr>
          <p:cNvPr id="12" name="AutoShape 4"/>
          <p:cNvSpPr/>
          <p:nvPr/>
        </p:nvSpPr>
        <p:spPr>
          <a:xfrm>
            <a:off x="4461283" y="1327405"/>
            <a:ext cx="3657600" cy="2219857"/>
          </a:xfrm>
          <a:prstGeom prst="roundRect">
            <a:avLst>
              <a:gd name="adj" fmla="val 16667"/>
            </a:avLst>
          </a:prstGeom>
          <a:solidFill>
            <a:srgbClr val="CEDEDC">
              <a:alpha val="100000"/>
            </a:srgbClr>
          </a:solidFill>
        </p:spPr>
      </p:sp>
      <p:sp>
        <p:nvSpPr>
          <p:cNvPr id="13" name="AutoShape 4"/>
          <p:cNvSpPr/>
          <p:nvPr/>
        </p:nvSpPr>
        <p:spPr>
          <a:xfrm>
            <a:off x="277368" y="4114800"/>
            <a:ext cx="3657600" cy="2219857"/>
          </a:xfrm>
          <a:prstGeom prst="roundRect">
            <a:avLst>
              <a:gd name="adj" fmla="val 16667"/>
            </a:avLst>
          </a:prstGeom>
          <a:solidFill>
            <a:srgbClr val="CEDEDC">
              <a:alpha val="100000"/>
            </a:srgbClr>
          </a:solidFill>
        </p:spPr>
      </p:sp>
      <p:sp>
        <p:nvSpPr>
          <p:cNvPr id="14" name="AutoShape 4"/>
          <p:cNvSpPr/>
          <p:nvPr/>
        </p:nvSpPr>
        <p:spPr>
          <a:xfrm>
            <a:off x="4472178" y="4114799"/>
            <a:ext cx="3657600" cy="2219857"/>
          </a:xfrm>
          <a:prstGeom prst="roundRect">
            <a:avLst>
              <a:gd name="adj" fmla="val 16667"/>
            </a:avLst>
          </a:prstGeom>
          <a:solidFill>
            <a:srgbClr val="CEDEDC">
              <a:alpha val="100000"/>
            </a:srgbClr>
          </a:solidFill>
        </p:spPr>
      </p:sp>
      <p:sp>
        <p:nvSpPr>
          <p:cNvPr id="15" name="TextBox 5"/>
          <p:cNvSpPr txBox="1"/>
          <p:nvPr/>
        </p:nvSpPr>
        <p:spPr>
          <a:xfrm>
            <a:off x="459736" y="1523779"/>
            <a:ext cx="3246691" cy="414052"/>
          </a:xfrm>
          <a:prstGeom prst="rect">
            <a:avLst/>
          </a:prstGeom>
        </p:spPr>
        <p:txBody>
          <a:bodyPr vert="horz" wrap="square" lIns="66008" tIns="33052" rIns="66008" bIns="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95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数据采集模块设计</a:t>
            </a:r>
            <a:endParaRPr lang="en-US" sz="195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6" name="TextBox 6"/>
          <p:cNvSpPr txBox="1"/>
          <p:nvPr/>
        </p:nvSpPr>
        <p:spPr>
          <a:xfrm>
            <a:off x="645587" y="2145330"/>
            <a:ext cx="3246691" cy="762000"/>
          </a:xfrm>
          <a:prstGeom prst="rect">
            <a:avLst/>
          </a:prstGeom>
        </p:spPr>
        <p:txBody>
          <a:bodyPr vert="horz" wrap="square" lIns="66008" tIns="33052" rIns="66008" bIns="0" rtlCol="0" anchor="t" anchorCtr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选择</a:t>
            </a:r>
            <a:r>
              <a:rPr 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心率</a:t>
            </a:r>
            <a:r>
              <a:rPr lang="zh-CN" alt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血氧、体温、空气质量、PM2.5、噪声及温湿度传感器，完成选型后设计电路PCB，确保精准感知环境与健康数据。</a:t>
            </a:r>
          </a:p>
        </p:txBody>
      </p:sp>
      <p:sp>
        <p:nvSpPr>
          <p:cNvPr id="17" name="TextBox 8"/>
          <p:cNvSpPr txBox="1"/>
          <p:nvPr/>
        </p:nvSpPr>
        <p:spPr>
          <a:xfrm>
            <a:off x="475965" y="4266929"/>
            <a:ext cx="3246691" cy="414052"/>
          </a:xfrm>
          <a:prstGeom prst="rect">
            <a:avLst/>
          </a:prstGeom>
        </p:spPr>
        <p:txBody>
          <a:bodyPr vert="horz" wrap="square" lIns="66008" tIns="33052" rIns="66008" bIns="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95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数据分析和数据显示设计</a:t>
            </a:r>
            <a:endParaRPr lang="en-US" sz="195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8" name="TextBox 9"/>
          <p:cNvSpPr txBox="1"/>
          <p:nvPr/>
        </p:nvSpPr>
        <p:spPr>
          <a:xfrm>
            <a:off x="459509" y="4898508"/>
            <a:ext cx="3246691" cy="1247775"/>
          </a:xfrm>
          <a:prstGeom prst="rect">
            <a:avLst/>
          </a:prstGeom>
        </p:spPr>
        <p:txBody>
          <a:bodyPr vert="horz" wrap="square" lIns="66008" tIns="33052" rIns="66008" bIns="0" rtlCol="0" anchor="t" anchorCtr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在树莓派上运行</a:t>
            </a:r>
            <a:r>
              <a:rPr lang="en-US" altLang="zh-CN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Qt</a:t>
            </a:r>
            <a:r>
              <a:rPr lang="zh-CN" alt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框架，构建直观的用户界面，实时展示家庭环境与健康参数，同时将云服务器获取的数据存储到</a:t>
            </a:r>
            <a:r>
              <a:rPr lang="en-US" altLang="zh-CN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MySQL</a:t>
            </a:r>
            <a:r>
              <a:rPr lang="zh-CN" alt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数据库中。通过</a:t>
            </a:r>
            <a:r>
              <a:rPr lang="en-US" altLang="zh-CN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HTTP</a:t>
            </a:r>
            <a:r>
              <a:rPr lang="zh-CN" alt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协议将健康数据上传至百度</a:t>
            </a:r>
            <a:r>
              <a:rPr lang="en-US" altLang="zh-CN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AI</a:t>
            </a:r>
            <a:r>
              <a:rPr lang="zh-CN" alt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模型，进行健康状态分析并生成个性化建议。</a:t>
            </a:r>
            <a:endParaRPr lang="en-US" altLang="zh-CN" sz="1125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9" name="TextBox 11"/>
          <p:cNvSpPr txBox="1"/>
          <p:nvPr/>
        </p:nvSpPr>
        <p:spPr>
          <a:xfrm>
            <a:off x="4724400" y="1556837"/>
            <a:ext cx="3246691" cy="414052"/>
          </a:xfrm>
          <a:prstGeom prst="rect">
            <a:avLst/>
          </a:prstGeom>
        </p:spPr>
        <p:txBody>
          <a:bodyPr vert="horz" wrap="square" lIns="66008" tIns="33052" rIns="66008" bIns="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95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数据传输模块设计</a:t>
            </a:r>
            <a:endParaRPr lang="en-US" sz="195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0" name="TextBox 12"/>
          <p:cNvSpPr txBox="1"/>
          <p:nvPr/>
        </p:nvSpPr>
        <p:spPr>
          <a:xfrm>
            <a:off x="4677124" y="2145278"/>
            <a:ext cx="3246691" cy="1004570"/>
          </a:xfrm>
          <a:prstGeom prst="rect">
            <a:avLst/>
          </a:prstGeom>
        </p:spPr>
        <p:txBody>
          <a:bodyPr vert="horz" wrap="square" lIns="66008" tIns="33052" rIns="66008" bIns="0" rtlCol="0" anchor="t" anchorCtr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利用USART、I2C、SPI等通信接口，确保与传感器数据传输的可靠性，通过WiFi模块（ESP8266-01S）和MQTT协议，将数据传输至云端服务器</a:t>
            </a:r>
            <a:r>
              <a:rPr lang="en-US" altLang="zh-CN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MQTT Broker(Mosquitto)</a:t>
            </a:r>
            <a:r>
              <a:rPr 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21" name="TextBox 14"/>
          <p:cNvSpPr txBox="1"/>
          <p:nvPr/>
        </p:nvSpPr>
        <p:spPr>
          <a:xfrm>
            <a:off x="4677632" y="4261316"/>
            <a:ext cx="3246691" cy="414052"/>
          </a:xfrm>
          <a:prstGeom prst="rect">
            <a:avLst/>
          </a:prstGeom>
        </p:spPr>
        <p:txBody>
          <a:bodyPr vert="horz" wrap="square" lIns="66008" tIns="33052" rIns="66008" bIns="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95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环境调节模块设计</a:t>
            </a:r>
            <a:endParaRPr lang="en-US" sz="195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2" name="TextBox 15"/>
          <p:cNvSpPr txBox="1"/>
          <p:nvPr/>
        </p:nvSpPr>
        <p:spPr>
          <a:xfrm>
            <a:off x="4666737" y="4800716"/>
            <a:ext cx="3246691" cy="1033177"/>
          </a:xfrm>
          <a:prstGeom prst="rect">
            <a:avLst/>
          </a:prstGeom>
        </p:spPr>
        <p:txBody>
          <a:bodyPr vert="horz" wrap="square" lIns="66008" tIns="33052" rIns="66008" bIns="0" rtlCol="0" anchor="t" anchorCtr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125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基于实时监测的环境数据，开发自动化控制功能，例如当室内烟雾浓度高时蜂鸣器报警，自动开启风扇并打开窗户，当湿度过低时，开启加湿器等。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EFF3F2"/>
      </a:lt1>
      <a:dk2>
        <a:srgbClr val="2E5D62"/>
      </a:dk2>
      <a:lt2>
        <a:srgbClr val="CEDEDC"/>
      </a:lt2>
      <a:accent1>
        <a:srgbClr val="2F5D62"/>
      </a:accent1>
      <a:accent2>
        <a:srgbClr val="2F5D62"/>
      </a:accent2>
      <a:accent3>
        <a:srgbClr val="3A6C71"/>
      </a:accent3>
      <a:accent4>
        <a:srgbClr val="48797E"/>
      </a:accent4>
      <a:accent5>
        <a:srgbClr val="5E8B90"/>
      </a:accent5>
      <a:accent6>
        <a:srgbClr val="629499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</Words>
  <Application>Microsoft Office PowerPoint</Application>
  <PresentationFormat>宽屏</PresentationFormat>
  <Paragraphs>63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Arial</vt:lpstr>
      <vt:lpstr>Calibri</vt:lpstr>
      <vt:lpstr>等线</vt:lpstr>
      <vt:lpstr>微软雅黑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xuan chen</cp:lastModifiedBy>
  <cp:revision>31</cp:revision>
  <dcterms:created xsi:type="dcterms:W3CDTF">2006-08-16T00:00:00Z</dcterms:created>
  <dcterms:modified xsi:type="dcterms:W3CDTF">2025-01-02T14:51:36Z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903683B558904B6D96D1056D1C6D3294_12</vt:lpwstr>
  </property>
  <property fmtid="{D5CDD505-2E9C-101B-9397-08002B2CF9AE}" pid="3" name="KSOProductBuildVer">
    <vt:lpwstr>2052-12.1.0.19770</vt:lpwstr>
  </property>
</Properties>
</file>

<file path=docProps/thumbnail.jpeg>
</file>